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59" r:id="rId4"/>
    <p:sldId id="260" r:id="rId5"/>
    <p:sldId id="261" r:id="rId6"/>
    <p:sldId id="262" r:id="rId7"/>
    <p:sldId id="272" r:id="rId8"/>
    <p:sldId id="263" r:id="rId9"/>
    <p:sldId id="268" r:id="rId10"/>
    <p:sldId id="269" r:id="rId11"/>
    <p:sldId id="271" r:id="rId12"/>
    <p:sldId id="270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3F8E21-F319-43A9-8159-BD970BD6D14B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F1C2F-DFBA-4B65-856D-0AF28D142A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99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477EDC-2AB2-49E7-B62A-FE9999E9A8CC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38C5B-97F7-460B-8D2D-CD7579B102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85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A77190-7FF5-4B9D-8A0E-53297877512A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C1E90-02CB-4CE6-9357-881E0464A0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19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4563ED-7EC4-42D7-B01D-AA6BAEE08880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4AEFF-DCC6-4B4E-B932-7B460FE967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27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DB1C59-7178-4E66-A6DC-249E8556B5FE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8305D-D2B7-46CF-854A-C6382480A1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9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C37A3D-5938-4058-81E1-B6D136378B1C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E784D-FDCB-43D4-B0E7-632D64AEF5A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32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B10345-A5FA-4820-BC4E-34617EEB0AD8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F7D94-6F30-4CB3-AD53-C875D8B95B3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448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23B9AE-EC46-474A-A4D4-90D322FFCDDA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8135E-F5BB-4BC2-9375-132575ED03F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75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DB0607-F0E0-414F-B35C-592EE60538D7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9C321-806F-435E-8306-310F881F0D7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610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51BEE7-FB4F-45DE-95DD-F491908C5742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03AFB-9770-4271-8718-67CB9DEA3A0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157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7B00C0-8DFF-443A-916B-A90357DF6B04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05D8E-E0AF-4E17-B54F-050E5515AC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484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0BDF3E4-13BF-448F-BE21-20EA219E5940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C50FD07-8BC5-4789-9775-69D985399FE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&#38142;&#25509;&#36164;&#28304;/&#20154;&#25945;&#29256;7&#19979;_Unit07_B_2b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 idx="4294967295"/>
          </p:nvPr>
        </p:nvSpPr>
        <p:spPr>
          <a:xfrm>
            <a:off x="684213" y="1700213"/>
            <a:ext cx="7772400" cy="1470025"/>
          </a:xfrm>
        </p:spPr>
        <p:txBody>
          <a:bodyPr/>
          <a:lstStyle/>
          <a:p>
            <a:pPr eaLnBrk="1" hangingPunct="1"/>
            <a:r>
              <a:rPr lang="en-US" sz="8000" b="1">
                <a:solidFill>
                  <a:srgbClr val="0000FF"/>
                </a:solidFill>
              </a:rPr>
              <a:t>Unit 7 It’s raining !</a:t>
            </a:r>
            <a:endParaRPr lang="zh-CN" altLang="en-US" sz="8000" b="1">
              <a:solidFill>
                <a:srgbClr val="0000FF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zh-CN"/>
          </a:p>
        </p:txBody>
      </p:sp>
      <p:sp>
        <p:nvSpPr>
          <p:cNvPr id="12291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so</a:t>
            </a:r>
            <a:r>
              <a:rPr lang="zh-CN" altLang="en-US">
                <a:solidFill>
                  <a:srgbClr val="FF0000"/>
                </a:solidFill>
              </a:rPr>
              <a:t>的用法</a:t>
            </a:r>
            <a:endParaRPr lang="en-US">
              <a:solidFill>
                <a:srgbClr val="FF0000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adv.</a:t>
            </a:r>
            <a:r>
              <a:rPr lang="zh-CN" altLang="en-US"/>
              <a:t>　如此 </a:t>
            </a:r>
            <a:r>
              <a:rPr lang="en-US"/>
              <a:t>I am so happy to see you again.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conj.</a:t>
            </a:r>
            <a:r>
              <a:rPr lang="zh-CN" altLang="en-US"/>
              <a:t>　所以</a:t>
            </a:r>
            <a:r>
              <a:rPr lang="en-US"/>
              <a:t>I am hungry so I eat a hamburger.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pron.</a:t>
            </a:r>
            <a:r>
              <a:rPr lang="zh-CN" altLang="en-US"/>
              <a:t>　</a:t>
            </a:r>
            <a:r>
              <a:rPr lang="en-US"/>
              <a:t>I don’t think so.</a:t>
            </a:r>
          </a:p>
          <a:p>
            <a:pPr marL="0" indent="0" eaLnBrk="1" hangingPunct="1">
              <a:buFont typeface="Arial" pitchFamily="34" charset="0"/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内容占位符 2"/>
          <p:cNvSpPr>
            <a:spLocks noGrp="1"/>
          </p:cNvSpPr>
          <p:nvPr>
            <p:ph idx="4294967295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by</a:t>
            </a:r>
            <a:r>
              <a:rPr lang="zh-CN" altLang="en-US">
                <a:solidFill>
                  <a:srgbClr val="FF0000"/>
                </a:solidFill>
              </a:rPr>
              <a:t>的用法</a:t>
            </a:r>
            <a:endParaRPr lang="en-US">
              <a:solidFill>
                <a:srgbClr val="FF0000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0000FF"/>
                </a:solidFill>
              </a:rPr>
              <a:t>作表地点介词时相当于</a:t>
            </a:r>
            <a:r>
              <a:rPr lang="en-US">
                <a:solidFill>
                  <a:srgbClr val="0000FF"/>
                </a:solidFill>
              </a:rPr>
              <a:t>near.</a:t>
            </a:r>
            <a:r>
              <a:rPr lang="zh-CN" altLang="en-US">
                <a:solidFill>
                  <a:srgbClr val="0000FF"/>
                </a:solidFill>
              </a:rPr>
              <a:t>　在</a:t>
            </a:r>
            <a:r>
              <a:rPr lang="en-US">
                <a:solidFill>
                  <a:srgbClr val="0000FF"/>
                </a:solidFill>
              </a:rPr>
              <a:t>…</a:t>
            </a:r>
            <a:r>
              <a:rPr lang="zh-CN" altLang="en-US">
                <a:solidFill>
                  <a:srgbClr val="0000FF"/>
                </a:solidFill>
              </a:rPr>
              <a:t>附近，在</a:t>
            </a:r>
            <a:r>
              <a:rPr lang="en-US">
                <a:solidFill>
                  <a:srgbClr val="0000FF"/>
                </a:solidFill>
              </a:rPr>
              <a:t>…</a:t>
            </a:r>
            <a:r>
              <a:rPr lang="zh-CN" altLang="en-US">
                <a:solidFill>
                  <a:srgbClr val="0000FF"/>
                </a:solidFill>
              </a:rPr>
              <a:t>旁边</a:t>
            </a:r>
            <a:endParaRPr lang="en-US">
              <a:solidFill>
                <a:srgbClr val="0000FF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He is sitting by the pool.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0000FF"/>
                </a:solidFill>
              </a:rPr>
              <a:t>作表时间的介词时，意为不迟于，　到</a:t>
            </a:r>
            <a:r>
              <a:rPr lang="en-US">
                <a:solidFill>
                  <a:srgbClr val="0000FF"/>
                </a:solidFill>
              </a:rPr>
              <a:t>…</a:t>
            </a:r>
            <a:r>
              <a:rPr lang="zh-CN" altLang="en-US">
                <a:solidFill>
                  <a:srgbClr val="0000FF"/>
                </a:solidFill>
              </a:rPr>
              <a:t>为止</a:t>
            </a:r>
            <a:endParaRPr lang="en-US">
              <a:solidFill>
                <a:srgbClr val="0000FF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We must finish the homework by 5:00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内容占位符 2"/>
          <p:cNvSpPr>
            <a:spLocks noGrp="1"/>
          </p:cNvSpPr>
          <p:nvPr>
            <p:ph idx="4294967295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hard</a:t>
            </a:r>
            <a:r>
              <a:rPr lang="zh-CN" altLang="en-US">
                <a:solidFill>
                  <a:srgbClr val="FF0000"/>
                </a:solidFill>
              </a:rPr>
              <a:t>与</a:t>
            </a:r>
            <a:r>
              <a:rPr lang="en-US">
                <a:solidFill>
                  <a:srgbClr val="FF0000"/>
                </a:solidFill>
              </a:rPr>
              <a:t>hardly.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hard.    adv.</a:t>
            </a:r>
            <a:r>
              <a:rPr lang="zh-CN" altLang="en-US">
                <a:solidFill>
                  <a:srgbClr val="0000FF"/>
                </a:solidFill>
              </a:rPr>
              <a:t>　努力地   </a:t>
            </a:r>
            <a:r>
              <a:rPr lang="en-US"/>
              <a:t>She studies hard.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0000FF"/>
                </a:solidFill>
              </a:rPr>
              <a:t>　　　</a:t>
            </a:r>
            <a:r>
              <a:rPr lang="en-US">
                <a:solidFill>
                  <a:srgbClr val="0000FF"/>
                </a:solidFill>
              </a:rPr>
              <a:t>adj. </a:t>
            </a:r>
            <a:r>
              <a:rPr lang="zh-CN" altLang="en-US">
                <a:solidFill>
                  <a:srgbClr val="0000FF"/>
                </a:solidFill>
              </a:rPr>
              <a:t>困难的</a:t>
            </a:r>
            <a:r>
              <a:rPr lang="zh-CN" altLang="en-US"/>
              <a:t>　　</a:t>
            </a:r>
            <a:r>
              <a:rPr lang="en-US"/>
              <a:t>It is hard/difficult for me.</a:t>
            </a:r>
          </a:p>
          <a:p>
            <a:pPr marL="0" indent="0" eaLnBrk="1" hangingPunct="1">
              <a:buFont typeface="Arial" pitchFamily="34" charset="0"/>
              <a:buNone/>
            </a:pPr>
            <a:endParaRPr lang="en-US"/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hardly </a:t>
            </a:r>
            <a:r>
              <a:rPr lang="zh-CN" altLang="en-US">
                <a:solidFill>
                  <a:srgbClr val="0000FF"/>
                </a:solidFill>
              </a:rPr>
              <a:t>几乎不，简直不 表否定</a:t>
            </a:r>
            <a:endParaRPr lang="en-US">
              <a:solidFill>
                <a:srgbClr val="0000FF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We hardly eat hamburgers.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/>
              <a:t>I hardly know you.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Zx.xk</a:t>
            </a:r>
            <a:endParaRPr lang="zh-CN" altLang="zh-C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304800" y="1371600"/>
            <a:ext cx="8534400" cy="5181600"/>
          </a:xfrm>
          <a:prstGeom prst="rect">
            <a:avLst/>
          </a:prstGeom>
          <a:noFill/>
          <a:ln w="19050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81000" y="1371600"/>
            <a:ext cx="6621463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Dear Xiao Lu,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It’s winter in Harbin. The weather is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_______and______. People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are wearing hats and sweaters, but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they’re having fun. Friends are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__________Russia bread to take home.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In a park, some boys are_________ in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the snow. One girl is__________ on a river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and a man is __________a photo of a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snowman.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I miss you.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Kate </a:t>
            </a:r>
          </a:p>
          <a:p>
            <a:pPr eaLnBrk="1" hangingPunct="1"/>
            <a:endParaRPr lang="en-US" sz="2800" b="1">
              <a:latin typeface="Times New Roman" pitchFamily="18" charset="0"/>
            </a:endParaRPr>
          </a:p>
        </p:txBody>
      </p:sp>
      <p:sp>
        <p:nvSpPr>
          <p:cNvPr id="15364" name="Line 6"/>
          <p:cNvSpPr>
            <a:spLocks noChangeShapeType="1"/>
          </p:cNvSpPr>
          <p:nvPr/>
        </p:nvSpPr>
        <p:spPr bwMode="auto">
          <a:xfrm>
            <a:off x="6934200" y="1371600"/>
            <a:ext cx="0" cy="51816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65" name="Picture 8" descr="p42"/>
          <p:cNvPicPr>
            <a:picLocks noChangeAspect="1" noChangeArrowheads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34" t="20787" r="6615" b="67415"/>
          <a:stretch>
            <a:fillRect/>
          </a:stretch>
        </p:blipFill>
        <p:spPr bwMode="auto">
          <a:xfrm>
            <a:off x="7086600" y="3505200"/>
            <a:ext cx="1600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669925" y="2232025"/>
            <a:ext cx="1539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Arial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9600" y="2209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snowy</a:t>
            </a:r>
          </a:p>
        </p:txBody>
      </p:sp>
      <p:sp>
        <p:nvSpPr>
          <p:cNvPr id="15368" name="Text Box 11"/>
          <p:cNvSpPr txBox="1">
            <a:spLocks noChangeArrowheads="1"/>
          </p:cNvSpPr>
          <p:nvPr/>
        </p:nvSpPr>
        <p:spPr bwMode="auto">
          <a:xfrm>
            <a:off x="2286000" y="2209800"/>
            <a:ext cx="1114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windy</a:t>
            </a:r>
          </a:p>
        </p:txBody>
      </p:sp>
      <p:sp>
        <p:nvSpPr>
          <p:cNvPr id="15369" name="Text Box 12"/>
          <p:cNvSpPr txBox="1">
            <a:spLocks noChangeArrowheads="1"/>
          </p:cNvSpPr>
          <p:nvPr/>
        </p:nvSpPr>
        <p:spPr bwMode="auto">
          <a:xfrm>
            <a:off x="685800" y="3505200"/>
            <a:ext cx="12334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buying</a:t>
            </a:r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4327525" y="3876675"/>
            <a:ext cx="13112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playing</a:t>
            </a:r>
          </a:p>
        </p:txBody>
      </p:sp>
      <p:sp>
        <p:nvSpPr>
          <p:cNvPr id="15371" name="Text Box 14"/>
          <p:cNvSpPr txBox="1">
            <a:spLocks noChangeArrowheads="1"/>
          </p:cNvSpPr>
          <p:nvPr/>
        </p:nvSpPr>
        <p:spPr bwMode="auto">
          <a:xfrm>
            <a:off x="3870325" y="4333875"/>
            <a:ext cx="1292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skating</a:t>
            </a:r>
          </a:p>
        </p:txBody>
      </p:sp>
      <p:sp>
        <p:nvSpPr>
          <p:cNvPr id="15372" name="Text Box 15"/>
          <p:cNvSpPr txBox="1">
            <a:spLocks noChangeArrowheads="1"/>
          </p:cNvSpPr>
          <p:nvPr/>
        </p:nvSpPr>
        <p:spPr bwMode="auto">
          <a:xfrm>
            <a:off x="2651125" y="4791075"/>
            <a:ext cx="1154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taking</a:t>
            </a:r>
          </a:p>
        </p:txBody>
      </p:sp>
      <p:sp>
        <p:nvSpPr>
          <p:cNvPr id="15373" name="TextBox 15"/>
          <p:cNvSpPr txBox="1">
            <a:spLocks noChangeArrowheads="1"/>
          </p:cNvSpPr>
          <p:nvPr/>
        </p:nvSpPr>
        <p:spPr bwMode="auto">
          <a:xfrm>
            <a:off x="228600" y="609600"/>
            <a:ext cx="6096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3a. Fill in the blanks</a:t>
            </a:r>
            <a:endParaRPr lang="zh-CN" altLang="en-US" sz="3600">
              <a:latin typeface="Arial" pitchFamily="34" charset="0"/>
            </a:endParaRPr>
          </a:p>
        </p:txBody>
      </p:sp>
      <p:pic>
        <p:nvPicPr>
          <p:cNvPr id="15374" name="图片 16" descr="0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981200"/>
            <a:ext cx="10572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5" name="Rectangle 5"/>
          <p:cNvSpPr>
            <a:spLocks noChangeArrowheads="1"/>
          </p:cNvSpPr>
          <p:nvPr/>
        </p:nvSpPr>
        <p:spPr bwMode="auto">
          <a:xfrm>
            <a:off x="5105400" y="609600"/>
            <a:ext cx="3810000" cy="1143000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ts val="2000"/>
              </a:lnSpc>
            </a:pPr>
            <a:r>
              <a:rPr lang="en-US" sz="2800" b="1">
                <a:latin typeface="Times New Roman" pitchFamily="18" charset="0"/>
              </a:rPr>
              <a:t>skating  buying  playing </a:t>
            </a:r>
          </a:p>
          <a:p>
            <a:pPr>
              <a:lnSpc>
                <a:spcPts val="2000"/>
              </a:lnSpc>
            </a:pPr>
            <a:endParaRPr lang="en-US" sz="2800" b="1">
              <a:latin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en-US" sz="2800" b="1">
                <a:latin typeface="Times New Roman" pitchFamily="18" charset="0"/>
              </a:rPr>
              <a:t>taking   snowy</a:t>
            </a:r>
            <a:r>
              <a:rPr lang="en-US" sz="2800" b="1"/>
              <a:t>      </a:t>
            </a:r>
            <a:r>
              <a:rPr lang="en-US" sz="2800" b="1">
                <a:latin typeface="Times New Roman" pitchFamily="18" charset="0"/>
              </a:rPr>
              <a:t>windy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  <p:bldP spid="15368" grpId="0" autoUpdateAnimBg="0"/>
      <p:bldP spid="15369" grpId="0" autoUpdateAnimBg="0"/>
      <p:bldP spid="15370" grpId="0" autoUpdateAnimBg="0"/>
      <p:bldP spid="15371" grpId="0" autoUpdateAnimBg="0"/>
      <p:bldP spid="1537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457200" y="762000"/>
            <a:ext cx="84121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000099"/>
                </a:solidFill>
                <a:latin typeface="Arial" pitchFamily="34" charset="0"/>
              </a:rPr>
              <a:t>3b. Imagine you are on vacation.</a:t>
            </a:r>
          </a:p>
          <a:p>
            <a:pPr eaLnBrk="1" hangingPunct="1"/>
            <a:r>
              <a:rPr lang="en-US" sz="4000" b="1">
                <a:solidFill>
                  <a:srgbClr val="000099"/>
                </a:solidFill>
                <a:latin typeface="Arial" pitchFamily="34" charset="0"/>
              </a:rPr>
              <a:t>Write notes about your vacation.</a:t>
            </a:r>
          </a:p>
        </p:txBody>
      </p:sp>
      <p:sp>
        <p:nvSpPr>
          <p:cNvPr id="16387" name="AutoShape 5"/>
          <p:cNvSpPr>
            <a:spLocks noChangeArrowheads="1"/>
          </p:cNvSpPr>
          <p:nvPr/>
        </p:nvSpPr>
        <p:spPr bwMode="auto">
          <a:xfrm>
            <a:off x="1143000" y="2743200"/>
            <a:ext cx="6324600" cy="3276600"/>
          </a:xfrm>
          <a:prstGeom prst="flowChartAlternateProcess">
            <a:avLst/>
          </a:prstGeom>
          <a:noFill/>
          <a:ln w="9525" cmpd="sng">
            <a:solidFill>
              <a:schemeClr val="tx1"/>
            </a:solidFill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99CC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1371600" y="3276600"/>
            <a:ext cx="564515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>
                <a:latin typeface="Arial" pitchFamily="34" charset="0"/>
              </a:rPr>
              <a:t>___________________________________________</a:t>
            </a: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r>
              <a:rPr lang="en-US">
                <a:latin typeface="Arial" pitchFamily="34" charset="0"/>
              </a:rPr>
              <a:t>___________________________________________</a:t>
            </a: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r>
              <a:rPr lang="en-US">
                <a:latin typeface="Arial" pitchFamily="34" charset="0"/>
              </a:rPr>
              <a:t>___________________________________________</a:t>
            </a: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r>
              <a:rPr lang="en-US">
                <a:latin typeface="Arial" pitchFamily="34" charset="0"/>
              </a:rPr>
              <a:t>___________________________________________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457200" y="838200"/>
            <a:ext cx="70500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3c. Write a postcard to a friend 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about your vacation and what 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you are doing.</a:t>
            </a:r>
          </a:p>
        </p:txBody>
      </p:sp>
      <p:sp>
        <p:nvSpPr>
          <p:cNvPr id="17411" name="AutoShape 6"/>
          <p:cNvSpPr>
            <a:spLocks noChangeArrowheads="1"/>
          </p:cNvSpPr>
          <p:nvPr/>
        </p:nvSpPr>
        <p:spPr bwMode="auto">
          <a:xfrm>
            <a:off x="1143000" y="3048000"/>
            <a:ext cx="6248400" cy="2362200"/>
          </a:xfrm>
          <a:prstGeom prst="foldedCorner">
            <a:avLst>
              <a:gd name="adj" fmla="val 12500"/>
            </a:avLst>
          </a:prstGeom>
          <a:noFill/>
          <a:ln w="38100" cmpd="sng">
            <a:solidFill>
              <a:srgbClr val="00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1219200" y="3048000"/>
            <a:ext cx="6170613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Where are you?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What’s the weather like?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What are you doing right now?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What are your friends or family doing?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Are you having a good time?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Zx.xk</a:t>
            </a:r>
            <a:endParaRPr lang="zh-CN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69900" y="533400"/>
            <a:ext cx="77597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2a. Talk about the pictures below 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with a partner. </a:t>
            </a:r>
            <a:r>
              <a:rPr lang="en-US" sz="3600" b="1">
                <a:solidFill>
                  <a:srgbClr val="FF99CC"/>
                </a:solidFill>
                <a:latin typeface="Arial" pitchFamily="34" charset="0"/>
              </a:rPr>
              <a:t>How’s the weather</a:t>
            </a:r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?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en-US" sz="3600" b="1">
                <a:solidFill>
                  <a:srgbClr val="FF99CC"/>
                </a:solidFill>
                <a:latin typeface="Arial" pitchFamily="34" charset="0"/>
              </a:rPr>
              <a:t>What are the people doing</a:t>
            </a:r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?</a:t>
            </a:r>
          </a:p>
        </p:txBody>
      </p:sp>
      <p:pic>
        <p:nvPicPr>
          <p:cNvPr id="4099" name="Picture 3" descr="p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1" t="19708" r="66447" b="67883"/>
          <a:stretch>
            <a:fillRect/>
          </a:stretch>
        </p:blipFill>
        <p:spPr bwMode="auto">
          <a:xfrm>
            <a:off x="838200" y="2590800"/>
            <a:ext cx="2286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8" r="34375"/>
          <a:stretch>
            <a:fillRect/>
          </a:stretch>
        </p:blipFill>
        <p:spPr bwMode="auto">
          <a:xfrm>
            <a:off x="3124200" y="3962400"/>
            <a:ext cx="2667000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5" r="-1563" b="-6143"/>
          <a:stretch>
            <a:fillRect/>
          </a:stretch>
        </p:blipFill>
        <p:spPr bwMode="auto">
          <a:xfrm>
            <a:off x="5715000" y="2590800"/>
            <a:ext cx="25146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p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1" t="19708" r="66447" b="67883"/>
          <a:stretch>
            <a:fillRect/>
          </a:stretch>
        </p:blipFill>
        <p:spPr bwMode="auto">
          <a:xfrm>
            <a:off x="381000" y="609600"/>
            <a:ext cx="2286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8" r="34375"/>
          <a:stretch>
            <a:fillRect/>
          </a:stretch>
        </p:blipFill>
        <p:spPr bwMode="auto">
          <a:xfrm>
            <a:off x="228600" y="2743200"/>
            <a:ext cx="2667000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5" r="-1563" b="-6143"/>
          <a:stretch>
            <a:fillRect/>
          </a:stretch>
        </p:blipFill>
        <p:spPr bwMode="auto">
          <a:xfrm>
            <a:off x="228600" y="4660900"/>
            <a:ext cx="27432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2743200" y="685800"/>
            <a:ext cx="69342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99CC"/>
                </a:solidFill>
                <a:latin typeface="Arial" pitchFamily="34" charset="0"/>
              </a:rPr>
              <a:t>How’s the weather ?</a:t>
            </a:r>
          </a:p>
          <a:p>
            <a:pPr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It’s warm and sunny.</a:t>
            </a:r>
          </a:p>
          <a:p>
            <a:pPr eaLnBrk="1" hangingPunct="1"/>
            <a:r>
              <a:rPr lang="en-US" sz="2400" b="1">
                <a:solidFill>
                  <a:srgbClr val="FF99CC"/>
                </a:solidFill>
                <a:latin typeface="Arial" pitchFamily="34" charset="0"/>
              </a:rPr>
              <a:t>What is the people doing?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She is sitting by the pool and drinking </a:t>
            </a:r>
          </a:p>
          <a:p>
            <a:pPr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orange juice.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2895600" y="2895600"/>
            <a:ext cx="5638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99CC"/>
                </a:solidFill>
                <a:latin typeface="Arial" pitchFamily="34" charset="0"/>
              </a:rPr>
              <a:t>How’s the weather ?</a:t>
            </a:r>
          </a:p>
          <a:p>
            <a:pPr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It’s cool and cloudy. </a:t>
            </a:r>
          </a:p>
          <a:p>
            <a:pPr eaLnBrk="1" hangingPunct="1"/>
            <a:r>
              <a:rPr lang="en-US" sz="2400" b="1">
                <a:solidFill>
                  <a:srgbClr val="FF99CC"/>
                </a:solidFill>
                <a:latin typeface="Arial" pitchFamily="34" charset="0"/>
              </a:rPr>
              <a:t>What is the people doing?</a:t>
            </a:r>
          </a:p>
          <a:p>
            <a:pPr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They are climbing the mountain.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TextBox 6"/>
          <p:cNvSpPr txBox="1">
            <a:spLocks noChangeArrowheads="1"/>
          </p:cNvSpPr>
          <p:nvPr/>
        </p:nvSpPr>
        <p:spPr bwMode="auto">
          <a:xfrm>
            <a:off x="2971800" y="4572000"/>
            <a:ext cx="5715000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r>
              <a:rPr lang="en-US" sz="2400" b="1">
                <a:solidFill>
                  <a:srgbClr val="FF99CC"/>
                </a:solidFill>
                <a:latin typeface="Arial" pitchFamily="34" charset="0"/>
              </a:rPr>
              <a:t>How’s the weather ?</a:t>
            </a:r>
          </a:p>
          <a:p>
            <a:pPr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It’s raining.</a:t>
            </a:r>
          </a:p>
          <a:p>
            <a:pPr eaLnBrk="1" hangingPunct="1"/>
            <a:r>
              <a:rPr lang="en-US" sz="2400" b="1">
                <a:solidFill>
                  <a:srgbClr val="FF99CC"/>
                </a:solidFill>
                <a:latin typeface="Arial" pitchFamily="34" charset="0"/>
              </a:rPr>
              <a:t>What is the people doing?</a:t>
            </a:r>
          </a:p>
          <a:p>
            <a:pPr eaLnBrk="1" hangingPunct="1"/>
            <a:r>
              <a:rPr lang="en-US" sz="2400" b="1">
                <a:latin typeface="Times New Roman" pitchFamily="18" charset="0"/>
                <a:cs typeface="Times New Roman" pitchFamily="18" charset="0"/>
              </a:rPr>
              <a:t>She is writing a letter in her room.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26" grpId="0" autoUpdateAnimBg="0"/>
      <p:bldP spid="512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81000" y="685800"/>
            <a:ext cx="815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2b. Match each postcard below with the correct picture in 2a.</a:t>
            </a:r>
          </a:p>
        </p:txBody>
      </p:sp>
      <p:pic>
        <p:nvPicPr>
          <p:cNvPr id="6147" name="Picture 3" descr="p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1" t="19708" r="66447" b="67883"/>
          <a:stretch>
            <a:fillRect/>
          </a:stretch>
        </p:blipFill>
        <p:spPr bwMode="auto">
          <a:xfrm>
            <a:off x="838200" y="2362200"/>
            <a:ext cx="2286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8" r="34375"/>
          <a:stretch>
            <a:fillRect/>
          </a:stretch>
        </p:blipFill>
        <p:spPr bwMode="auto">
          <a:xfrm>
            <a:off x="3200400" y="4267200"/>
            <a:ext cx="2667000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25" r="-1563" b="-6143"/>
          <a:stretch>
            <a:fillRect/>
          </a:stretch>
        </p:blipFill>
        <p:spPr bwMode="auto">
          <a:xfrm>
            <a:off x="5791200" y="2590800"/>
            <a:ext cx="25146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 descr="la8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3716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228600" y="838200"/>
            <a:ext cx="8763000" cy="5791200"/>
          </a:xfrm>
          <a:prstGeom prst="rect">
            <a:avLst/>
          </a:prstGeom>
          <a:noFill/>
          <a:ln w="15875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228600" y="914400"/>
            <a:ext cx="7061200" cy="60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Dear Jane,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How’s it going? I’m having a great time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visiting my aunt in Canada. She’s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working here and I’m going to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summer school. I’m studying English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and I’m learning a lot. I’m also visiting some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of my old friends. I’m so happy to see them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again. It’s afternoon right now, and I’m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sitting by the pool and drinking orange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juice. It’s warm and sunny, and it’s very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relaxing here.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See you soon.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Su Lin </a:t>
            </a:r>
          </a:p>
          <a:p>
            <a:pPr eaLnBrk="1" hangingPunct="1"/>
            <a:endParaRPr lang="en-US" sz="2800" b="1">
              <a:latin typeface="Times New Roman" pitchFamily="18" charset="0"/>
            </a:endParaRPr>
          </a:p>
        </p:txBody>
      </p:sp>
      <p:sp>
        <p:nvSpPr>
          <p:cNvPr id="7172" name="Line 7"/>
          <p:cNvSpPr>
            <a:spLocks noChangeShapeType="1"/>
          </p:cNvSpPr>
          <p:nvPr/>
        </p:nvSpPr>
        <p:spPr bwMode="auto">
          <a:xfrm>
            <a:off x="7315200" y="1108075"/>
            <a:ext cx="0" cy="5292725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7315200" y="3087688"/>
            <a:ext cx="171291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latin typeface="Arial" pitchFamily="34" charset="0"/>
              </a:rPr>
              <a:t>To</a:t>
            </a:r>
          </a:p>
          <a:p>
            <a:pPr eaLnBrk="1" hangingPunct="1"/>
            <a:r>
              <a:rPr lang="en-US" sz="2400" b="1">
                <a:latin typeface="Arial" pitchFamily="34" charset="0"/>
              </a:rPr>
              <a:t>Jane</a:t>
            </a:r>
          </a:p>
          <a:p>
            <a:pPr eaLnBrk="1" hangingPunct="1"/>
            <a:r>
              <a:rPr lang="en-US" sz="2400" b="1">
                <a:latin typeface="Arial" pitchFamily="34" charset="0"/>
              </a:rPr>
              <a:t>_________</a:t>
            </a:r>
          </a:p>
          <a:p>
            <a:pPr eaLnBrk="1" hangingPunct="1"/>
            <a:r>
              <a:rPr lang="en-US" sz="2400" b="1">
                <a:latin typeface="Arial" pitchFamily="34" charset="0"/>
              </a:rPr>
              <a:t>_________</a:t>
            </a:r>
          </a:p>
          <a:p>
            <a:pPr eaLnBrk="1" hangingPunct="1"/>
            <a:r>
              <a:rPr lang="en-US" sz="2400" b="1">
                <a:latin typeface="Arial" pitchFamily="34" charset="0"/>
              </a:rPr>
              <a:t>_________</a:t>
            </a:r>
          </a:p>
        </p:txBody>
      </p:sp>
      <p:pic>
        <p:nvPicPr>
          <p:cNvPr id="7174" name="图片 8" descr="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371600"/>
            <a:ext cx="1219200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3" descr="p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1" t="19708" r="66447" b="67883"/>
          <a:stretch>
            <a:fillRect/>
          </a:stretch>
        </p:blipFill>
        <p:spPr bwMode="auto">
          <a:xfrm>
            <a:off x="6629400" y="3962400"/>
            <a:ext cx="228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228600" y="609600"/>
            <a:ext cx="8534400" cy="5867400"/>
          </a:xfrm>
          <a:prstGeom prst="rect">
            <a:avLst/>
          </a:prstGeom>
          <a:noFill/>
          <a:ln w="9525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04800" y="838200"/>
            <a:ext cx="6699250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Dear Jane,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How is your summer vacation going?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Are you studying hard, or are you having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a great time in Europe! My family and I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are on a vacation in the mountains. I want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to call you but my phone isn’t working, so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I’m writing to you. It’s hot in your country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now, isn’t it? The weather here is cool and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cloudy, just right for walking.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See you next month.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Dave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 </a:t>
            </a:r>
          </a:p>
        </p:txBody>
      </p:sp>
      <p:sp>
        <p:nvSpPr>
          <p:cNvPr id="8196" name="Line 6"/>
          <p:cNvSpPr>
            <a:spLocks noChangeShapeType="1"/>
          </p:cNvSpPr>
          <p:nvPr/>
        </p:nvSpPr>
        <p:spPr bwMode="auto">
          <a:xfrm>
            <a:off x="6934200" y="855663"/>
            <a:ext cx="0" cy="4859337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7086600" y="2667000"/>
            <a:ext cx="171291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latin typeface="Arial" pitchFamily="34" charset="0"/>
              </a:rPr>
              <a:t>To</a:t>
            </a:r>
          </a:p>
          <a:p>
            <a:pPr eaLnBrk="1" hangingPunct="1"/>
            <a:r>
              <a:rPr lang="en-US" sz="2400" b="1">
                <a:latin typeface="Arial" pitchFamily="34" charset="0"/>
              </a:rPr>
              <a:t>Jane</a:t>
            </a:r>
          </a:p>
          <a:p>
            <a:pPr eaLnBrk="1" hangingPunct="1"/>
            <a:r>
              <a:rPr lang="en-US" sz="2400" b="1">
                <a:latin typeface="Arial" pitchFamily="34" charset="0"/>
              </a:rPr>
              <a:t>_________</a:t>
            </a:r>
          </a:p>
          <a:p>
            <a:pPr eaLnBrk="1" hangingPunct="1"/>
            <a:r>
              <a:rPr lang="en-US" sz="2400" b="1">
                <a:latin typeface="Arial" pitchFamily="34" charset="0"/>
              </a:rPr>
              <a:t>_________</a:t>
            </a:r>
          </a:p>
          <a:p>
            <a:pPr eaLnBrk="1" hangingPunct="1"/>
            <a:r>
              <a:rPr lang="en-US" sz="2400" b="1">
                <a:latin typeface="Arial" pitchFamily="34" charset="0"/>
              </a:rPr>
              <a:t>_________</a:t>
            </a:r>
          </a:p>
        </p:txBody>
      </p:sp>
      <p:pic>
        <p:nvPicPr>
          <p:cNvPr id="8198" name="图片 8" descr="0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838200"/>
            <a:ext cx="13716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图片 10" descr="0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422775"/>
            <a:ext cx="25146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</a:t>
            </a:r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.</a:t>
            </a:r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科</a:t>
            </a:r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.</a:t>
            </a:r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网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内容占位符 2"/>
          <p:cNvSpPr>
            <a:spLocks noGrp="1"/>
          </p:cNvSpPr>
          <p:nvPr>
            <p:ph idx="4294967295"/>
          </p:nvPr>
        </p:nvSpPr>
        <p:spPr>
          <a:xfrm>
            <a:off x="457200" y="188913"/>
            <a:ext cx="8229600" cy="6553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1. Where is Su Lin now?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A In the U.S.  B  In China.    C In Canada    D  In Russia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2. What is the weather like in Europe?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A Rainy and cold.  B Windy and cloudy.  C  Warm and sunny   D Cloudy and cool.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3. We can know that Su Lin and Dave are___________.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A  on a winter vacation.  B  having a nice weekend.  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C on a summer vacation   D having a summer camp.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4. Why doesn’t’ Dave call Jane?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A Because he doesn’t have a phone.    B  Because his phone isn’t working.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C Because he doesn’t have time.       D  Because his phone is lost.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5. Which is TURE according to the passage?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A Su Lin is having a great time visiting her grandparents.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B Both Su Lin and Dave are writing to Jane.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C The weather in Europe is just right for swimming.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400"/>
              <a:t>D Su Lin and Dave will come back next week.</a:t>
            </a:r>
            <a:endParaRPr lang="zh-CN" altLang="en-US" sz="24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endParaRPr lang="zh-CN" altLang="en-US" sz="2200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Z.x.x.k</a:t>
            </a:r>
            <a:endParaRPr lang="zh-CN" altLang="zh-C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457200" y="704850"/>
            <a:ext cx="7956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2c. Fill in the chart with information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 from the postcards in 2b.</a:t>
            </a:r>
          </a:p>
        </p:txBody>
      </p:sp>
      <p:graphicFrame>
        <p:nvGraphicFramePr>
          <p:cNvPr id="10243" name="Group 3"/>
          <p:cNvGraphicFramePr>
            <a:graphicFrameLocks noGrp="1"/>
          </p:cNvGraphicFramePr>
          <p:nvPr/>
        </p:nvGraphicFramePr>
        <p:xfrm>
          <a:off x="381000" y="2133600"/>
          <a:ext cx="8534400" cy="4191000"/>
        </p:xfrm>
        <a:graphic>
          <a:graphicData uri="http://schemas.openxmlformats.org/drawingml/2006/table">
            <a:tbl>
              <a:tblPr/>
              <a:tblGrid>
                <a:gridCol w="1371600"/>
                <a:gridCol w="1905000"/>
                <a:gridCol w="2286000"/>
                <a:gridCol w="2971800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Where 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they?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How’s the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weather?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What are they doing?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5" name="Text Box 51"/>
          <p:cNvSpPr txBox="1">
            <a:spLocks noChangeArrowheads="1"/>
          </p:cNvSpPr>
          <p:nvPr/>
        </p:nvSpPr>
        <p:spPr bwMode="auto">
          <a:xfrm>
            <a:off x="457200" y="3657600"/>
            <a:ext cx="1203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Su Lin</a:t>
            </a:r>
          </a:p>
        </p:txBody>
      </p:sp>
      <p:sp>
        <p:nvSpPr>
          <p:cNvPr id="10266" name="Text Box 52"/>
          <p:cNvSpPr txBox="1">
            <a:spLocks noChangeArrowheads="1"/>
          </p:cNvSpPr>
          <p:nvPr/>
        </p:nvSpPr>
        <p:spPr bwMode="auto">
          <a:xfrm>
            <a:off x="609600" y="5181600"/>
            <a:ext cx="9540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Dave</a:t>
            </a:r>
          </a:p>
        </p:txBody>
      </p:sp>
      <p:sp>
        <p:nvSpPr>
          <p:cNvPr id="10267" name="Text Box 53"/>
          <p:cNvSpPr txBox="1">
            <a:spLocks noChangeArrowheads="1"/>
          </p:cNvSpPr>
          <p:nvPr/>
        </p:nvSpPr>
        <p:spPr bwMode="auto">
          <a:xfrm>
            <a:off x="1981200" y="3657600"/>
            <a:ext cx="1371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Canada</a:t>
            </a:r>
          </a:p>
        </p:txBody>
      </p:sp>
      <p:sp>
        <p:nvSpPr>
          <p:cNvPr id="10268" name="Text Box 54"/>
          <p:cNvSpPr txBox="1">
            <a:spLocks noChangeArrowheads="1"/>
          </p:cNvSpPr>
          <p:nvPr/>
        </p:nvSpPr>
        <p:spPr bwMode="auto">
          <a:xfrm>
            <a:off x="1981200" y="5181600"/>
            <a:ext cx="13096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Europe</a:t>
            </a:r>
          </a:p>
        </p:txBody>
      </p:sp>
      <p:sp>
        <p:nvSpPr>
          <p:cNvPr id="10269" name="Text Box 55"/>
          <p:cNvSpPr txBox="1">
            <a:spLocks noChangeArrowheads="1"/>
          </p:cNvSpPr>
          <p:nvPr/>
        </p:nvSpPr>
        <p:spPr bwMode="auto">
          <a:xfrm>
            <a:off x="3886200" y="3549650"/>
            <a:ext cx="18256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warm and 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sunny</a:t>
            </a:r>
          </a:p>
        </p:txBody>
      </p:sp>
      <p:sp>
        <p:nvSpPr>
          <p:cNvPr id="10270" name="Text Box 56"/>
          <p:cNvSpPr txBox="1">
            <a:spLocks noChangeArrowheads="1"/>
          </p:cNvSpPr>
          <p:nvPr/>
        </p:nvSpPr>
        <p:spPr bwMode="auto">
          <a:xfrm>
            <a:off x="3962400" y="5105400"/>
            <a:ext cx="15478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cool and 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cloudy</a:t>
            </a:r>
          </a:p>
        </p:txBody>
      </p:sp>
      <p:sp>
        <p:nvSpPr>
          <p:cNvPr id="10271" name="Text Box 57"/>
          <p:cNvSpPr txBox="1">
            <a:spLocks noChangeArrowheads="1"/>
          </p:cNvSpPr>
          <p:nvPr/>
        </p:nvSpPr>
        <p:spPr bwMode="auto">
          <a:xfrm>
            <a:off x="5892800" y="3106738"/>
            <a:ext cx="309880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visiting her aunt,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studying English,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visiting old friends,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sitting by the pool</a:t>
            </a:r>
          </a:p>
          <a:p>
            <a:pPr eaLnBrk="1" hangingPunct="1"/>
            <a:endParaRPr 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72" name="Text Box 58"/>
          <p:cNvSpPr txBox="1">
            <a:spLocks noChangeArrowheads="1"/>
          </p:cNvSpPr>
          <p:nvPr/>
        </p:nvSpPr>
        <p:spPr bwMode="auto">
          <a:xfrm>
            <a:off x="5919788" y="4876800"/>
            <a:ext cx="30718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walking in the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mountains, writing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to Jane</a:t>
            </a:r>
          </a:p>
          <a:p>
            <a:pPr eaLnBrk="1" hangingPunct="1"/>
            <a:endParaRPr 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Zx.xk</a:t>
            </a: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5" grpId="0" autoUpdateAnimBg="0"/>
      <p:bldP spid="10266" grpId="0" autoUpdateAnimBg="0"/>
      <p:bldP spid="10267" grpId="0" autoUpdateAnimBg="0"/>
      <p:bldP spid="10268" grpId="0" autoUpdateAnimBg="0"/>
      <p:bldP spid="10269" grpId="0" autoUpdateAnimBg="0"/>
      <p:bldP spid="10270" grpId="0" autoUpdateAnimBg="0"/>
      <p:bldP spid="10271" grpId="0" autoUpdateAnimBg="0"/>
      <p:bldP spid="1027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4294967295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FF0000"/>
                </a:solidFill>
              </a:rPr>
              <a:t>visit</a:t>
            </a:r>
            <a:r>
              <a:rPr lang="zh-CN" altLang="en-US">
                <a:solidFill>
                  <a:srgbClr val="FF0000"/>
                </a:solidFill>
              </a:rPr>
              <a:t>的用法</a:t>
            </a:r>
            <a:endParaRPr lang="en-US">
              <a:solidFill>
                <a:srgbClr val="FF0000"/>
              </a:solidFill>
            </a:endParaRPr>
          </a:p>
          <a:p>
            <a:pPr marL="0" indent="0" eaLnBrk="1" hangingPunct="1">
              <a:buFont typeface="Arial" pitchFamily="34" charset="0"/>
              <a:buAutoNum type="romanLcPeriod" startAt="5"/>
            </a:pPr>
            <a:r>
              <a:rPr lang="en-US">
                <a:solidFill>
                  <a:srgbClr val="0000FF"/>
                </a:solidFill>
              </a:rPr>
              <a:t>visit sb.</a:t>
            </a:r>
            <a:r>
              <a:rPr lang="zh-CN" altLang="en-US">
                <a:solidFill>
                  <a:srgbClr val="0000FF"/>
                </a:solidFill>
              </a:rPr>
              <a:t>　拜访某人　</a:t>
            </a:r>
            <a:endParaRPr lang="en-US">
              <a:solidFill>
                <a:srgbClr val="0000FF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0000FF"/>
                </a:solidFill>
              </a:rPr>
              <a:t>　　</a:t>
            </a:r>
            <a:r>
              <a:rPr lang="en-US">
                <a:solidFill>
                  <a:srgbClr val="0000FF"/>
                </a:solidFill>
              </a:rPr>
              <a:t>visit someplace</a:t>
            </a:r>
            <a:r>
              <a:rPr lang="zh-CN" altLang="en-US">
                <a:solidFill>
                  <a:srgbClr val="0000FF"/>
                </a:solidFill>
              </a:rPr>
              <a:t>参观某地</a:t>
            </a:r>
            <a:endParaRPr lang="en-US">
              <a:solidFill>
                <a:srgbClr val="0000FF"/>
              </a:solidFill>
            </a:endParaRPr>
          </a:p>
          <a:p>
            <a:pPr marL="0" indent="0" eaLnBrk="1" hangingPunct="1">
              <a:buFont typeface="Arial" pitchFamily="34" charset="0"/>
              <a:buAutoNum type="alphaLcPeriod" startAt="14"/>
            </a:pPr>
            <a:r>
              <a:rPr lang="zh-CN" altLang="en-US">
                <a:solidFill>
                  <a:srgbClr val="0000FF"/>
                </a:solidFill>
              </a:rPr>
              <a:t>游览，参观   </a:t>
            </a:r>
            <a:r>
              <a:rPr lang="en-US">
                <a:solidFill>
                  <a:srgbClr val="0000FF"/>
                </a:solidFill>
              </a:rPr>
              <a:t>go on a visit to</a:t>
            </a:r>
            <a:r>
              <a:rPr lang="zh-CN" altLang="en-US">
                <a:solidFill>
                  <a:srgbClr val="0000FF"/>
                </a:solidFill>
              </a:rPr>
              <a:t>．．．去参观</a:t>
            </a:r>
            <a:r>
              <a:rPr lang="en-US">
                <a:solidFill>
                  <a:srgbClr val="0000FF"/>
                </a:solidFill>
              </a:rPr>
              <a:t>…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                               pay a visit to</a:t>
            </a:r>
            <a:r>
              <a:rPr lang="zh-CN" altLang="en-US">
                <a:solidFill>
                  <a:srgbClr val="0000FF"/>
                </a:solidFill>
              </a:rPr>
              <a:t>．．．去</a:t>
            </a:r>
            <a:r>
              <a:rPr lang="en-US">
                <a:solidFill>
                  <a:srgbClr val="0000FF"/>
                </a:solidFill>
              </a:rPr>
              <a:t>…</a:t>
            </a:r>
            <a:r>
              <a:rPr lang="zh-CN" altLang="en-US">
                <a:solidFill>
                  <a:srgbClr val="0000FF"/>
                </a:solidFill>
              </a:rPr>
              <a:t>游览</a:t>
            </a:r>
            <a:endParaRPr lang="en-US">
              <a:solidFill>
                <a:srgbClr val="0000FF"/>
              </a:solidFill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>
                <a:solidFill>
                  <a:srgbClr val="0000FF"/>
                </a:solidFill>
              </a:rPr>
              <a:t>visitor</a:t>
            </a:r>
            <a:r>
              <a:rPr lang="zh-CN" altLang="en-US">
                <a:solidFill>
                  <a:srgbClr val="0000FF"/>
                </a:solidFill>
              </a:rPr>
              <a:t>　游客，　参观者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745</Words>
  <Characters>0</Characters>
  <Application>Microsoft Office PowerPoint</Application>
  <DocSecurity>0</DocSecurity>
  <PresentationFormat>全屏显示(4:3)</PresentationFormat>
  <Lines>0</Lines>
  <Paragraphs>161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Times New Roman</vt:lpstr>
      <vt:lpstr>Latha</vt:lpstr>
      <vt:lpstr>Office 主题</vt:lpstr>
      <vt:lpstr>Unit 7 It’s raining !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qixingbin</dc:creator>
  <cp:keywords/>
  <dc:description/>
  <cp:lastModifiedBy>user</cp:lastModifiedBy>
  <cp:revision>17</cp:revision>
  <dcterms:created xsi:type="dcterms:W3CDTF">2013-05-02T05:00:25Z</dcterms:created>
  <dcterms:modified xsi:type="dcterms:W3CDTF">2015-08-12T02:16:51Z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